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62" d="100"/>
          <a:sy n="62" d="100"/>
        </p:scale>
        <p:origin x="123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3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jpg"/><Relationship Id="rId9" Type="http://schemas.openxmlformats.org/officeDocument/2006/relationships/image" Target="../media/image32.png"/><Relationship Id="rId1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oursera.org/professional-certificates/ibm-data-science?&amp;instructors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48202" cy="423328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flowcharts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://github.com/yasserelwany/IBM_Data_Science_Professional_Certificat-ion/blob/main/10.Applied_Data_Science_Capstone/week1/jupyter-labs-webscraping%20.ipynb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7" name="object 6"/>
          <p:cNvGrpSpPr/>
          <p:nvPr/>
        </p:nvGrpSpPr>
        <p:grpSpPr>
          <a:xfrm>
            <a:off x="5746151" y="1392499"/>
            <a:ext cx="2621280" cy="2318385"/>
            <a:chOff x="5111496" y="713231"/>
            <a:chExt cx="2621280" cy="2318385"/>
          </a:xfrm>
        </p:grpSpPr>
        <p:sp>
          <p:nvSpPr>
            <p:cNvPr id="8" name="object 7"/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/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/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/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/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2"/>
          <p:cNvSpPr txBox="1"/>
          <p:nvPr/>
        </p:nvSpPr>
        <p:spPr>
          <a:xfrm>
            <a:off x="5949224" y="1783405"/>
            <a:ext cx="212153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r>
              <a:rPr sz="22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Wikipedia</a:t>
            </a:r>
            <a:endParaRPr sz="2200">
              <a:latin typeface="Carlito"/>
              <a:cs typeface="Carlito"/>
            </a:endParaRPr>
          </a:p>
          <a:p>
            <a:pPr marL="13335" algn="ctr">
              <a:lnSpc>
                <a:spcPts val="2520"/>
              </a:lnSpc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15" name="object 13"/>
          <p:cNvGrpSpPr/>
          <p:nvPr/>
        </p:nvGrpSpPr>
        <p:grpSpPr>
          <a:xfrm>
            <a:off x="5746151" y="3423524"/>
            <a:ext cx="2580640" cy="2318385"/>
            <a:chOff x="5111496" y="2589276"/>
            <a:chExt cx="2580640" cy="2318385"/>
          </a:xfrm>
        </p:grpSpPr>
        <p:sp>
          <p:nvSpPr>
            <p:cNvPr id="16" name="object 14"/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/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/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/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/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9"/>
          <p:cNvSpPr txBox="1"/>
          <p:nvPr/>
        </p:nvSpPr>
        <p:spPr>
          <a:xfrm>
            <a:off x="6149249" y="3659957"/>
            <a:ext cx="170942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BeautifulSoup</a:t>
            </a:r>
            <a:endParaRPr sz="2200" dirty="0">
              <a:latin typeface="Carlito"/>
              <a:cs typeface="Carlito"/>
            </a:endParaRPr>
          </a:p>
          <a:p>
            <a:pPr marL="12700">
              <a:lnSpc>
                <a:spcPts val="2520"/>
              </a:lnSpc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html5lib</a:t>
            </a:r>
            <a:r>
              <a:rPr sz="22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Parser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22" name="object 20"/>
          <p:cNvGrpSpPr/>
          <p:nvPr/>
        </p:nvGrpSpPr>
        <p:grpSpPr>
          <a:xfrm>
            <a:off x="5746151" y="5144588"/>
            <a:ext cx="3906520" cy="1580515"/>
            <a:chOff x="5111496" y="4465320"/>
            <a:chExt cx="3906520" cy="1580515"/>
          </a:xfrm>
        </p:grpSpPr>
        <p:sp>
          <p:nvSpPr>
            <p:cNvPr id="23" name="object 21"/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/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/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/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/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6"/>
          <p:cNvSpPr txBox="1"/>
          <p:nvPr/>
        </p:nvSpPr>
        <p:spPr>
          <a:xfrm>
            <a:off x="6104671" y="5533589"/>
            <a:ext cx="1802130" cy="6686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22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info 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29" name="object 27"/>
          <p:cNvGrpSpPr/>
          <p:nvPr/>
        </p:nvGrpSpPr>
        <p:grpSpPr>
          <a:xfrm>
            <a:off x="9073043" y="3644972"/>
            <a:ext cx="2580640" cy="3080385"/>
            <a:chOff x="8438388" y="2965704"/>
            <a:chExt cx="2580640" cy="3080385"/>
          </a:xfrm>
        </p:grpSpPr>
        <p:sp>
          <p:nvSpPr>
            <p:cNvPr id="30" name="object 28"/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/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/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/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2"/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3"/>
          <p:cNvSpPr txBox="1"/>
          <p:nvPr/>
        </p:nvSpPr>
        <p:spPr>
          <a:xfrm>
            <a:off x="9362095" y="5687258"/>
            <a:ext cx="1943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36" name="object 34"/>
          <p:cNvGrpSpPr/>
          <p:nvPr/>
        </p:nvGrpSpPr>
        <p:grpSpPr>
          <a:xfrm>
            <a:off x="9073043" y="1768928"/>
            <a:ext cx="2580640" cy="3112135"/>
            <a:chOff x="8438388" y="1089660"/>
            <a:chExt cx="2580640" cy="3112135"/>
          </a:xfrm>
        </p:grpSpPr>
        <p:sp>
          <p:nvSpPr>
            <p:cNvPr id="37" name="object 35"/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/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/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8"/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9"/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0"/>
          <p:cNvSpPr txBox="1"/>
          <p:nvPr/>
        </p:nvSpPr>
        <p:spPr>
          <a:xfrm>
            <a:off x="9474871" y="3350078"/>
            <a:ext cx="1708150" cy="12820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1600"/>
              </a:lnSpc>
              <a:spcBef>
                <a:spcPts val="31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Iterate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through  table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cells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extract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43" name="object 41"/>
          <p:cNvGrpSpPr/>
          <p:nvPr/>
        </p:nvGrpSpPr>
        <p:grpSpPr>
          <a:xfrm>
            <a:off x="9073043" y="1392499"/>
            <a:ext cx="2580640" cy="1580515"/>
            <a:chOff x="8438388" y="713231"/>
            <a:chExt cx="2580640" cy="1580515"/>
          </a:xfrm>
        </p:grpSpPr>
        <p:sp>
          <p:nvSpPr>
            <p:cNvPr id="44" name="object 42"/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3"/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4"/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5"/>
          <p:cNvSpPr txBox="1"/>
          <p:nvPr/>
        </p:nvSpPr>
        <p:spPr>
          <a:xfrm>
            <a:off x="9340759" y="1780358"/>
            <a:ext cx="1983105" cy="66802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84175" marR="5080" indent="-372110">
              <a:lnSpc>
                <a:spcPts val="2420"/>
              </a:lnSpc>
              <a:spcBef>
                <a:spcPts val="359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22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1800" b="1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url:</a:t>
            </a:r>
            <a:endParaRPr lang="en-US" sz="1800" b="1" dirty="0" smtClean="0"/>
          </a:p>
          <a:p>
            <a:r>
              <a:rPr lang="en-US" sz="1800" b="1" dirty="0" smtClean="0"/>
              <a:t>https</a:t>
            </a:r>
            <a:r>
              <a:rPr lang="en-US" sz="1800" b="1" dirty="0"/>
              <a:t>://github.com/yasserelwany/IBM_Data_Science_Professional_Certificat-ion/blob/main/10.Applied_Data_Science_Capstone/week1/labs-jupyter-spacex-Data%20wrangling%20.ipynb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83036"/>
            <a:ext cx="6171429" cy="3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lang="en-US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1580827"/>
            <a:ext cx="7099677" cy="4288161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https://github.com/yasserelwany/IBM_Data_Science_Professional_Certificat-ion/blob/main/10.Applied_Data_Science_Capstone/week2/jupyter-labs-eda-dataviz%20.ipynb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9529" y="1258181"/>
            <a:ext cx="9745589" cy="516903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u="sng" dirty="0"/>
              <a:t>SQL queries performed include: </a:t>
            </a:r>
            <a:endParaRPr lang="en-US" sz="2400" u="sng" dirty="0" smtClean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 smtClean="0"/>
              <a:t>• </a:t>
            </a:r>
            <a:r>
              <a:rPr lang="en-US" sz="1200" dirty="0"/>
              <a:t>Displaying the names of the unique launch sites in the space </a:t>
            </a:r>
            <a:r>
              <a:rPr lang="en-US" sz="1200" dirty="0" smtClean="0"/>
              <a:t>mission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 smtClean="0"/>
              <a:t> </a:t>
            </a:r>
            <a:r>
              <a:rPr lang="en-US" sz="1200" dirty="0"/>
              <a:t>• Displaying 5 records where launch sites begin with the string 'KSC’ </a:t>
            </a:r>
            <a:endParaRPr lang="en-US" sz="1200" dirty="0" smtClean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 smtClean="0"/>
              <a:t>• </a:t>
            </a:r>
            <a:r>
              <a:rPr lang="en-US" sz="1200" dirty="0"/>
              <a:t>Displaying the total payload mass carried by boosters launched by NASA (CRS</a:t>
            </a:r>
            <a:r>
              <a:rPr lang="en-US" sz="1200" dirty="0" smtClean="0"/>
              <a:t>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 smtClean="0"/>
              <a:t> </a:t>
            </a:r>
            <a:r>
              <a:rPr lang="en-US" sz="1200" dirty="0"/>
              <a:t>• Displaying average payload mass carried by booster version F9 v1.1 </a:t>
            </a:r>
            <a:endParaRPr lang="en-US" sz="1200" dirty="0" smtClean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 smtClean="0"/>
              <a:t>• </a:t>
            </a:r>
            <a:r>
              <a:rPr lang="en-US" sz="1200" dirty="0"/>
              <a:t>Listing the date where the successful landing outcome in drone ship was </a:t>
            </a:r>
            <a:r>
              <a:rPr lang="en-US" sz="1200" dirty="0" smtClean="0"/>
              <a:t>achieved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 smtClean="0"/>
              <a:t>.• </a:t>
            </a:r>
            <a:r>
              <a:rPr lang="en-US" sz="1200" dirty="0"/>
              <a:t>Listing the names of the boosters which have success in ground pad and have payload mass greater than 4000 but less than 6000 </a:t>
            </a:r>
            <a:endParaRPr lang="en-US" sz="1200" dirty="0" smtClean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 smtClean="0"/>
              <a:t>• </a:t>
            </a:r>
            <a:r>
              <a:rPr lang="en-US" sz="1200" dirty="0"/>
              <a:t>Listing the total number of successful and failure mission </a:t>
            </a:r>
            <a:r>
              <a:rPr lang="en-US" sz="1200" dirty="0" smtClean="0"/>
              <a:t>outcomes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 smtClean="0"/>
              <a:t> </a:t>
            </a:r>
            <a:r>
              <a:rPr lang="en-US" sz="1200" dirty="0"/>
              <a:t>• Listing the names of the </a:t>
            </a:r>
            <a:r>
              <a:rPr lang="en-US" sz="1200" dirty="0" err="1"/>
              <a:t>booster_versions</a:t>
            </a:r>
            <a:r>
              <a:rPr lang="en-US" sz="1200" dirty="0"/>
              <a:t> which have carried the maximum payload mass</a:t>
            </a:r>
            <a:r>
              <a:rPr lang="en-US" sz="1200" dirty="0" smtClean="0"/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 smtClean="0"/>
              <a:t> </a:t>
            </a:r>
            <a:r>
              <a:rPr lang="en-US" sz="1200" dirty="0"/>
              <a:t>• Listing the records which will display the month names, successful </a:t>
            </a:r>
            <a:r>
              <a:rPr lang="en-US" sz="1200" dirty="0" err="1"/>
              <a:t>landing_outcomes</a:t>
            </a:r>
            <a:r>
              <a:rPr lang="en-US" sz="1200" dirty="0"/>
              <a:t> in ground pad ,</a:t>
            </a:r>
            <a:r>
              <a:rPr lang="en-US" sz="1200" dirty="0" smtClean="0"/>
              <a:t>booster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 smtClean="0"/>
              <a:t> </a:t>
            </a:r>
            <a:r>
              <a:rPr lang="en-US" sz="1200" dirty="0"/>
              <a:t>• versions, </a:t>
            </a:r>
            <a:r>
              <a:rPr lang="en-US" sz="1200" dirty="0" err="1"/>
              <a:t>launch_site</a:t>
            </a:r>
            <a:r>
              <a:rPr lang="en-US" sz="1200" dirty="0"/>
              <a:t> for the months in year 2017 • Ranking the count of successful </a:t>
            </a:r>
            <a:r>
              <a:rPr lang="en-US" sz="1200" dirty="0" err="1"/>
              <a:t>landing_outcomes</a:t>
            </a:r>
            <a:r>
              <a:rPr lang="en-US" sz="1200" dirty="0"/>
              <a:t> between the date 2010 06 04 and 2017 03 20 in </a:t>
            </a:r>
            <a:r>
              <a:rPr lang="en-US" sz="1200" dirty="0" err="1"/>
              <a:t>descendingorder</a:t>
            </a:r>
            <a:r>
              <a:rPr lang="en-US" sz="1200" dirty="0"/>
              <a:t>. </a:t>
            </a:r>
            <a:endParaRPr lang="en-US" sz="1200" dirty="0"/>
          </a:p>
          <a:p>
            <a:r>
              <a:rPr lang="en-US" sz="1600" b="1" dirty="0"/>
              <a:t>https://github.com/yasserelwany/IBM_Data_Science_Professional_Certificat-ion/blob/main/10.Applied_Data_Science_Capstone/week2/jupyter-labs-eda-sql-coursera%20.ipynb</a:t>
            </a:r>
            <a:endParaRPr lang="en-US" sz="1600" b="1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US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US" dirty="0">
              <a:latin typeface="Carlito"/>
              <a:cs typeface="Carlito"/>
            </a:endParaRPr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https</a:t>
            </a:r>
            <a:r>
              <a:rPr lang="en-US" b="1" dirty="0"/>
              <a:t>://github.com/yasserelwany/IBM_Data_Science_Professional_Certificat-ion/blob/main/10.Applied_Data_Science_Capstone/week3/lab_jupyter_launch_site_location%20.ipynb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50" y="1536474"/>
            <a:ext cx="6571281" cy="440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heavy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/>
            </a:r>
            <a:br>
              <a:rPr lang="en-US" u="heavy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</a:br>
            <a:r>
              <a:rPr lang="en-US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/>
            </a:r>
            <a:br>
              <a:rPr lang="en-US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</a:br>
            <a:r>
              <a:rPr lang="en-US" u="heavy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/>
            </a:r>
            <a:br>
              <a:rPr lang="en-US" u="heavy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</a:br>
            <a:r>
              <a:rPr lang="en-US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/>
            </a:r>
            <a:br>
              <a:rPr lang="en-US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</a:br>
            <a:r>
              <a:rPr lang="en-US" u="heavy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/>
            </a:r>
            <a:br>
              <a:rPr lang="en-US" u="heavy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</a:b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2026082"/>
            <a:ext cx="6172200" cy="3568806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US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US" dirty="0">
              <a:latin typeface="Carlito"/>
              <a:cs typeface="Carlito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https</a:t>
            </a:r>
            <a:r>
              <a:rPr lang="en-US" b="1" dirty="0"/>
              <a:t>://github.com/yasserelwany/IBM_Data_Science_Professional_Certificat-ion/blob/main/10.Applied_Data_Science_Capstone/week3/spacex_dash_app.py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heavy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/>
            </a:r>
            <a:br>
              <a:rPr lang="en-US" u="heavy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</a:br>
            <a:r>
              <a:rPr lang="en-US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/>
            </a:r>
            <a:br>
              <a:rPr lang="en-US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</a:br>
            <a:r>
              <a:rPr lang="en-US" u="heavy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/>
            </a:r>
            <a:br>
              <a:rPr lang="en-US" u="heavy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</a:br>
            <a:r>
              <a:rPr lang="en-US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/>
            </a:r>
            <a:br>
              <a:rPr lang="en-US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</a:br>
            <a:r>
              <a:rPr lang="en-US" u="heavy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/>
            </a:r>
            <a:br>
              <a:rPr lang="en-US" u="heavy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</a:br>
            <a:r>
              <a:rPr lang="en-US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/>
            </a:r>
            <a:br>
              <a:rPr lang="en-US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</a:b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US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US" b="1" dirty="0"/>
          </a:p>
          <a:p>
            <a:r>
              <a:rPr lang="en-US" b="1" dirty="0" smtClean="0"/>
              <a:t>https</a:t>
            </a:r>
            <a:r>
              <a:rPr lang="en-US" b="1" dirty="0"/>
              <a:t>://github.com/yasserelwany/IBM_Data_Science_Professional_Certificat-ion/blob/main/10.Applied_Data_Science_Capstone/week4/SpaceX_Machine%20Learning%20Prediction_Part_5%20.ipynb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10" name="object 9"/>
          <p:cNvSpPr txBox="1"/>
          <p:nvPr/>
        </p:nvSpPr>
        <p:spPr>
          <a:xfrm>
            <a:off x="3998721" y="2219960"/>
            <a:ext cx="15684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column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3917950" y="2456180"/>
            <a:ext cx="17227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‘Class’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dataset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4010914" y="3544315"/>
            <a:ext cx="15246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Fit </a:t>
            </a:r>
            <a:r>
              <a:rPr sz="1700" dirty="0" smtClean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4145026" y="3780282"/>
            <a:ext cx="128143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17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4097782" y="4018026"/>
            <a:ext cx="13677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Standard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Scaler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4103878" y="5104841"/>
            <a:ext cx="134493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Train_test_split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4583938" y="5341747"/>
            <a:ext cx="4114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1" name="object 28"/>
          <p:cNvSpPr txBox="1"/>
          <p:nvPr/>
        </p:nvSpPr>
        <p:spPr>
          <a:xfrm>
            <a:off x="6735826" y="4986909"/>
            <a:ext cx="121983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2" name="object 29"/>
          <p:cNvSpPr txBox="1"/>
          <p:nvPr/>
        </p:nvSpPr>
        <p:spPr>
          <a:xfrm>
            <a:off x="6485890" y="5217033"/>
            <a:ext cx="173228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(cv=10) to find  optimal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7" name="object 34"/>
          <p:cNvSpPr txBox="1"/>
          <p:nvPr/>
        </p:nvSpPr>
        <p:spPr>
          <a:xfrm>
            <a:off x="6546595" y="3425444"/>
            <a:ext cx="15938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sz="17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28" name="object 35"/>
          <p:cNvSpPr txBox="1"/>
          <p:nvPr/>
        </p:nvSpPr>
        <p:spPr>
          <a:xfrm>
            <a:off x="6602983" y="3661028"/>
            <a:ext cx="148399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 err="1" smtClean="0">
                <a:solidFill>
                  <a:srgbClr val="FFFFFF"/>
                </a:solidFill>
                <a:latin typeface="Carlito"/>
                <a:cs typeface="Carlito"/>
              </a:rPr>
              <a:t>onLogReg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,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SVM,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29" name="object 36"/>
          <p:cNvSpPr txBox="1"/>
          <p:nvPr/>
        </p:nvSpPr>
        <p:spPr>
          <a:xfrm>
            <a:off x="6535928" y="3899408"/>
            <a:ext cx="1602740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r>
              <a:rPr sz="1700" spc="-45" dirty="0" err="1" smtClean="0">
                <a:solidFill>
                  <a:srgbClr val="FFFFFF"/>
                </a:solidFill>
                <a:latin typeface="Carlito"/>
                <a:cs typeface="Carlito"/>
              </a:rPr>
              <a:t>Tr</a:t>
            </a:r>
            <a:r>
              <a:rPr sz="1700" spc="-235" dirty="0" smtClean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30" name="object 37"/>
          <p:cNvSpPr txBox="1"/>
          <p:nvPr/>
        </p:nvSpPr>
        <p:spPr>
          <a:xfrm>
            <a:off x="6795261" y="4135627"/>
            <a:ext cx="11004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 smtClean="0">
                <a:solidFill>
                  <a:srgbClr val="FFFFFF"/>
                </a:solidFill>
                <a:latin typeface="Carlito"/>
                <a:cs typeface="Carlito"/>
              </a:rPr>
              <a:t>KN</a:t>
            </a:r>
            <a:r>
              <a:rPr sz="1700" spc="-145" dirty="0" smtClean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 err="1" smtClean="0">
                <a:solidFill>
                  <a:srgbClr val="FFFFFF"/>
                </a:solidFill>
                <a:latin typeface="Carlito"/>
                <a:cs typeface="Carlito"/>
              </a:rPr>
              <a:t>moels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31" name="object 42"/>
          <p:cNvSpPr txBox="1"/>
          <p:nvPr/>
        </p:nvSpPr>
        <p:spPr>
          <a:xfrm>
            <a:off x="6613906" y="2219960"/>
            <a:ext cx="14554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Score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2" name="object 43"/>
          <p:cNvSpPr txBox="1"/>
          <p:nvPr/>
        </p:nvSpPr>
        <p:spPr>
          <a:xfrm>
            <a:off x="6805930" y="2456180"/>
            <a:ext cx="107188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700" spc="-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33" name="object 48"/>
          <p:cNvSpPr txBox="1"/>
          <p:nvPr/>
        </p:nvSpPr>
        <p:spPr>
          <a:xfrm>
            <a:off x="9140697" y="2219960"/>
            <a:ext cx="15195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4" name="object 49"/>
          <p:cNvSpPr txBox="1"/>
          <p:nvPr/>
        </p:nvSpPr>
        <p:spPr>
          <a:xfrm>
            <a:off x="9299193" y="2456180"/>
            <a:ext cx="120269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7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38" name="object 53"/>
          <p:cNvSpPr txBox="1"/>
          <p:nvPr/>
        </p:nvSpPr>
        <p:spPr>
          <a:xfrm>
            <a:off x="9055354" y="3656457"/>
            <a:ext cx="1709420" cy="28212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 err="1">
                <a:solidFill>
                  <a:srgbClr val="FFFFFF"/>
                </a:solidFill>
                <a:latin typeface="Carlito"/>
                <a:cs typeface="Carlito"/>
              </a:rPr>
              <a:t>Barplot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 smtClean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endParaRPr sz="1700" dirty="0">
              <a:latin typeface="Carlito"/>
              <a:cs typeface="Carlito"/>
            </a:endParaRPr>
          </a:p>
        </p:txBody>
      </p:sp>
      <p:pic>
        <p:nvPicPr>
          <p:cNvPr id="41" name="Content Placeholder 4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38" y="2503393"/>
            <a:ext cx="6172200" cy="2791014"/>
          </a:xfr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38495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>
                <a:solidFill>
                  <a:schemeClr val="tx1"/>
                </a:solidFill>
              </a:rPr>
              <a:t>The SVM, KNN, and Logistic Regression models are the best in terms of prediction accuracy for this dataset</a:t>
            </a:r>
            <a:r>
              <a:rPr lang="en-US" sz="2400" dirty="0" smtClean="0"/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 smtClean="0">
                <a:solidFill>
                  <a:schemeClr val="tx1"/>
                </a:solidFill>
              </a:rPr>
              <a:t>Low </a:t>
            </a:r>
            <a:r>
              <a:rPr lang="en-US" sz="2400" b="1" dirty="0">
                <a:solidFill>
                  <a:schemeClr val="tx1"/>
                </a:solidFill>
              </a:rPr>
              <a:t>weighted payloads perform better than the heavier payloads. 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 smtClean="0">
                <a:solidFill>
                  <a:schemeClr val="tx1"/>
                </a:solidFill>
              </a:rPr>
              <a:t>• </a:t>
            </a:r>
            <a:r>
              <a:rPr lang="en-US" sz="2400" b="1" dirty="0">
                <a:solidFill>
                  <a:schemeClr val="tx1"/>
                </a:solidFill>
              </a:rPr>
              <a:t>The success rates for </a:t>
            </a:r>
            <a:r>
              <a:rPr lang="en-US" sz="2400" b="1" dirty="0" err="1">
                <a:solidFill>
                  <a:schemeClr val="tx1"/>
                </a:solidFill>
              </a:rPr>
              <a:t>SpaceX</a:t>
            </a:r>
            <a:r>
              <a:rPr lang="en-US" sz="2400" b="1" dirty="0">
                <a:solidFill>
                  <a:schemeClr val="tx1"/>
                </a:solidFill>
              </a:rPr>
              <a:t> launches is directly proportional time in years they will eventually perfect the launches</a:t>
            </a:r>
            <a:r>
              <a:rPr lang="en-US" sz="2400" b="1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 smtClean="0">
                <a:solidFill>
                  <a:schemeClr val="tx1"/>
                </a:solidFill>
              </a:rPr>
              <a:t>.KSC </a:t>
            </a:r>
            <a:r>
              <a:rPr lang="en-US" sz="2400" b="1" dirty="0">
                <a:solidFill>
                  <a:schemeClr val="tx1"/>
                </a:solidFill>
              </a:rPr>
              <a:t>LC 39A had the most successful launches from all the sites. 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 smtClean="0">
                <a:solidFill>
                  <a:schemeClr val="tx1"/>
                </a:solidFill>
              </a:rPr>
              <a:t>• </a:t>
            </a:r>
            <a:r>
              <a:rPr lang="en-US" sz="2400" b="1" dirty="0">
                <a:solidFill>
                  <a:schemeClr val="tx1"/>
                </a:solidFill>
              </a:rPr>
              <a:t>Orbit GEO,HEO,SSO,ES L1 has the best Success Rate.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11" y="1708847"/>
            <a:ext cx="10058400" cy="369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39" y="1854144"/>
            <a:ext cx="10057143" cy="4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60" y="1988745"/>
            <a:ext cx="6172200" cy="4036828"/>
          </a:xfrm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476211" y="2414804"/>
            <a:ext cx="4778382" cy="3811588"/>
          </a:xfrm>
        </p:spPr>
        <p:txBody>
          <a:bodyPr/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US" spc="-15" dirty="0">
                <a:latin typeface="Carlito"/>
                <a:cs typeface="Carlito"/>
              </a:rPr>
              <a:t>ES-L1 </a:t>
            </a:r>
            <a:r>
              <a:rPr lang="en-US" spc="-20" dirty="0" smtClean="0">
                <a:latin typeface="Carlito"/>
                <a:cs typeface="Carlito"/>
              </a:rPr>
              <a:t>, </a:t>
            </a:r>
            <a:r>
              <a:rPr lang="en-US" spc="-25" dirty="0">
                <a:latin typeface="Carlito"/>
                <a:cs typeface="Carlito"/>
              </a:rPr>
              <a:t>GEO </a:t>
            </a:r>
            <a:r>
              <a:rPr lang="en-US" spc="-20" dirty="0" smtClean="0">
                <a:latin typeface="Carlito"/>
                <a:cs typeface="Carlito"/>
              </a:rPr>
              <a:t>, </a:t>
            </a:r>
            <a:r>
              <a:rPr lang="en-US" spc="-20" dirty="0">
                <a:latin typeface="Carlito"/>
                <a:cs typeface="Carlito"/>
              </a:rPr>
              <a:t>HEO </a:t>
            </a:r>
            <a:r>
              <a:rPr lang="en-US" spc="-15" dirty="0" smtClean="0">
                <a:latin typeface="Carlito"/>
                <a:cs typeface="Carlito"/>
              </a:rPr>
              <a:t> </a:t>
            </a:r>
            <a:r>
              <a:rPr lang="en-US" spc="-25" dirty="0">
                <a:latin typeface="Carlito"/>
                <a:cs typeface="Carlito"/>
              </a:rPr>
              <a:t>have </a:t>
            </a:r>
            <a:r>
              <a:rPr lang="en-US" spc="-20" dirty="0">
                <a:latin typeface="Carlito"/>
                <a:cs typeface="Carlito"/>
              </a:rPr>
              <a:t>100% </a:t>
            </a:r>
            <a:r>
              <a:rPr lang="en-US" spc="-15" dirty="0">
                <a:latin typeface="Carlito"/>
                <a:cs typeface="Carlito"/>
              </a:rPr>
              <a:t>success </a:t>
            </a:r>
            <a:r>
              <a:rPr lang="en-US" spc="-40" dirty="0">
                <a:latin typeface="Carlito"/>
                <a:cs typeface="Carlito"/>
              </a:rPr>
              <a:t>rate </a:t>
            </a:r>
            <a:r>
              <a:rPr lang="en-US" spc="-15" dirty="0">
                <a:latin typeface="Carlito"/>
                <a:cs typeface="Carlito"/>
              </a:rPr>
              <a:t>(sample </a:t>
            </a:r>
            <a:r>
              <a:rPr lang="en-US" spc="-20" dirty="0">
                <a:latin typeface="Carlito"/>
                <a:cs typeface="Carlito"/>
              </a:rPr>
              <a:t>sizes </a:t>
            </a:r>
            <a:r>
              <a:rPr lang="en-US" spc="-5" dirty="0">
                <a:latin typeface="Carlito"/>
                <a:cs typeface="Carlito"/>
              </a:rPr>
              <a:t>in </a:t>
            </a:r>
            <a:r>
              <a:rPr lang="en-US" spc="-20" dirty="0">
                <a:latin typeface="Carlito"/>
                <a:cs typeface="Carlito"/>
              </a:rPr>
              <a:t>parenthesis</a:t>
            </a:r>
            <a:r>
              <a:rPr lang="en-US" spc="-20" dirty="0" smtClean="0">
                <a:latin typeface="Carlito"/>
                <a:cs typeface="Carlito"/>
              </a:rPr>
              <a:t>),  </a:t>
            </a:r>
            <a:r>
              <a:rPr lang="en-US" spc="-10" dirty="0">
                <a:latin typeface="Carlito"/>
                <a:cs typeface="Carlito"/>
              </a:rPr>
              <a:t>SSO </a:t>
            </a:r>
            <a:r>
              <a:rPr lang="en-US" spc="-15" dirty="0" smtClean="0">
                <a:latin typeface="Carlito"/>
                <a:cs typeface="Carlito"/>
              </a:rPr>
              <a:t> </a:t>
            </a:r>
            <a:r>
              <a:rPr lang="en-US" spc="-5" dirty="0">
                <a:latin typeface="Carlito"/>
                <a:cs typeface="Carlito"/>
              </a:rPr>
              <a:t>has </a:t>
            </a:r>
            <a:r>
              <a:rPr lang="en-US" spc="-20" dirty="0" smtClean="0">
                <a:latin typeface="Carlito"/>
                <a:cs typeface="Carlito"/>
              </a:rPr>
              <a:t>100</a:t>
            </a:r>
            <a:r>
              <a:rPr lang="en-US" spc="-20" dirty="0">
                <a:latin typeface="Carlito"/>
                <a:cs typeface="Carlito"/>
              </a:rPr>
              <a:t>% </a:t>
            </a:r>
            <a:r>
              <a:rPr lang="en-US" spc="-15" dirty="0" smtClean="0">
                <a:latin typeface="Carlito"/>
                <a:cs typeface="Carlito"/>
              </a:rPr>
              <a:t>success </a:t>
            </a:r>
            <a:r>
              <a:rPr lang="en-US" spc="-40" dirty="0">
                <a:latin typeface="Carlito"/>
                <a:cs typeface="Carlito"/>
              </a:rPr>
              <a:t>rate </a:t>
            </a:r>
            <a:r>
              <a:rPr lang="en-US" spc="-25" dirty="0" smtClean="0">
                <a:latin typeface="Carlito"/>
                <a:cs typeface="Carlito"/>
              </a:rPr>
              <a:t>VLEO </a:t>
            </a:r>
            <a:r>
              <a:rPr lang="en-US" spc="-20" dirty="0" smtClean="0">
                <a:latin typeface="Carlito"/>
                <a:cs typeface="Carlito"/>
              </a:rPr>
              <a:t> </a:t>
            </a:r>
            <a:r>
              <a:rPr lang="en-US" spc="-5" dirty="0">
                <a:latin typeface="Carlito"/>
                <a:cs typeface="Carlito"/>
              </a:rPr>
              <a:t>has </a:t>
            </a:r>
            <a:r>
              <a:rPr lang="en-US" spc="-20" dirty="0">
                <a:latin typeface="Carlito"/>
                <a:cs typeface="Carlito"/>
              </a:rPr>
              <a:t>decent </a:t>
            </a:r>
            <a:r>
              <a:rPr lang="en-US" spc="-15" dirty="0">
                <a:latin typeface="Carlito"/>
                <a:cs typeface="Carlito"/>
              </a:rPr>
              <a:t>success </a:t>
            </a:r>
            <a:r>
              <a:rPr lang="en-US" spc="-40" dirty="0">
                <a:latin typeface="Carlito"/>
                <a:cs typeface="Carlito"/>
              </a:rPr>
              <a:t>rate </a:t>
            </a:r>
            <a:r>
              <a:rPr lang="en-US" spc="-5" dirty="0">
                <a:latin typeface="Carlito"/>
                <a:cs typeface="Carlito"/>
              </a:rPr>
              <a:t>and</a:t>
            </a:r>
            <a:r>
              <a:rPr lang="en-US" spc="150" dirty="0">
                <a:latin typeface="Carlito"/>
                <a:cs typeface="Carlito"/>
              </a:rPr>
              <a:t> </a:t>
            </a:r>
            <a:r>
              <a:rPr lang="en-US" spc="-25" dirty="0">
                <a:latin typeface="Carlito"/>
                <a:cs typeface="Carlito"/>
              </a:rPr>
              <a:t>attempts</a:t>
            </a:r>
            <a:endParaRPr lang="en-US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pc="-5" dirty="0">
                <a:latin typeface="Carlito"/>
                <a:cs typeface="Carlito"/>
              </a:rPr>
              <a:t>SO </a:t>
            </a:r>
            <a:r>
              <a:rPr lang="en-US" spc="-15" dirty="0" smtClean="0">
                <a:latin typeface="Carlito"/>
                <a:cs typeface="Carlito"/>
              </a:rPr>
              <a:t> </a:t>
            </a:r>
            <a:r>
              <a:rPr lang="en-US" spc="-5" dirty="0">
                <a:latin typeface="Carlito"/>
                <a:cs typeface="Carlito"/>
              </a:rPr>
              <a:t>has </a:t>
            </a:r>
            <a:r>
              <a:rPr lang="en-US" spc="-15" dirty="0">
                <a:latin typeface="Carlito"/>
                <a:cs typeface="Carlito"/>
              </a:rPr>
              <a:t>0% success</a:t>
            </a:r>
            <a:r>
              <a:rPr lang="en-US" spc="85" dirty="0">
                <a:latin typeface="Carlito"/>
                <a:cs typeface="Carlito"/>
              </a:rPr>
              <a:t> </a:t>
            </a:r>
            <a:r>
              <a:rPr lang="en-US" spc="-40" dirty="0">
                <a:latin typeface="Carlito"/>
                <a:cs typeface="Carlito"/>
              </a:rPr>
              <a:t>rate</a:t>
            </a:r>
            <a:endParaRPr lang="en-US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US" spc="-40" dirty="0">
                <a:latin typeface="Carlito"/>
                <a:cs typeface="Carlito"/>
              </a:rPr>
              <a:t>GTO </a:t>
            </a:r>
            <a:r>
              <a:rPr lang="en-US" spc="-20" dirty="0" smtClean="0">
                <a:latin typeface="Carlito"/>
                <a:cs typeface="Carlito"/>
              </a:rPr>
              <a:t> </a:t>
            </a:r>
            <a:r>
              <a:rPr lang="en-US" spc="-5" dirty="0">
                <a:latin typeface="Carlito"/>
                <a:cs typeface="Carlito"/>
              </a:rPr>
              <a:t>has the </a:t>
            </a:r>
            <a:r>
              <a:rPr lang="en-US" spc="-20" dirty="0">
                <a:latin typeface="Carlito"/>
                <a:cs typeface="Carlito"/>
              </a:rPr>
              <a:t>around 50% </a:t>
            </a:r>
            <a:r>
              <a:rPr lang="en-US" spc="-15" dirty="0">
                <a:latin typeface="Carlito"/>
                <a:cs typeface="Carlito"/>
              </a:rPr>
              <a:t>success </a:t>
            </a:r>
            <a:r>
              <a:rPr lang="en-US" spc="-40" dirty="0">
                <a:latin typeface="Carlito"/>
                <a:cs typeface="Carlito"/>
              </a:rPr>
              <a:t>rate </a:t>
            </a:r>
            <a:r>
              <a:rPr lang="en-US" spc="-15" dirty="0">
                <a:latin typeface="Carlito"/>
                <a:cs typeface="Carlito"/>
              </a:rPr>
              <a:t>but </a:t>
            </a:r>
            <a:r>
              <a:rPr lang="en-US" spc="-20" dirty="0">
                <a:latin typeface="Carlito"/>
                <a:cs typeface="Carlito"/>
              </a:rPr>
              <a:t>largest</a:t>
            </a:r>
            <a:r>
              <a:rPr lang="en-US" spc="225" dirty="0">
                <a:latin typeface="Carlito"/>
                <a:cs typeface="Carlito"/>
              </a:rPr>
              <a:t> </a:t>
            </a:r>
            <a:r>
              <a:rPr lang="en-US" spc="-5" dirty="0">
                <a:latin typeface="Carlito"/>
                <a:cs typeface="Carlito"/>
              </a:rPr>
              <a:t>sample</a:t>
            </a:r>
            <a:endParaRPr lang="en-US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pc="-5" dirty="0" smtClean="0">
                <a:solidFill>
                  <a:srgbClr val="FFFFFF"/>
                </a:solidFill>
                <a:latin typeface="Carlito"/>
                <a:cs typeface="Carlito"/>
              </a:rPr>
              <a:t>SO </a:t>
            </a:r>
            <a:r>
              <a:rPr lang="en-US" spc="-15" dirty="0">
                <a:solidFill>
                  <a:srgbClr val="FFFFFF"/>
                </a:solidFill>
                <a:latin typeface="Carlito"/>
                <a:cs typeface="Carlito"/>
              </a:rPr>
              <a:t>(1) </a:t>
            </a:r>
            <a:r>
              <a:rPr lang="en-US" spc="-5" dirty="0">
                <a:solidFill>
                  <a:srgbClr val="FFFFFF"/>
                </a:solidFill>
                <a:latin typeface="Carlito"/>
                <a:cs typeface="Carlito"/>
              </a:rPr>
              <a:t>has </a:t>
            </a:r>
            <a:r>
              <a:rPr lang="en-US" spc="-15" dirty="0">
                <a:solidFill>
                  <a:srgbClr val="FFFFFF"/>
                </a:solidFill>
                <a:latin typeface="Carlito"/>
                <a:cs typeface="Carlito"/>
              </a:rPr>
              <a:t>0% success</a:t>
            </a:r>
            <a:r>
              <a:rPr lang="en-US" spc="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pc="-40" dirty="0">
                <a:solidFill>
                  <a:srgbClr val="FFFFFF"/>
                </a:solidFill>
                <a:latin typeface="Carlito"/>
                <a:cs typeface="Carlito"/>
              </a:rPr>
              <a:t>rate</a:t>
            </a:r>
            <a:endParaRPr lang="en-US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US" spc="-40" dirty="0">
                <a:solidFill>
                  <a:srgbClr val="FFFFFF"/>
                </a:solidFill>
                <a:latin typeface="Carlito"/>
                <a:cs typeface="Carlito"/>
              </a:rPr>
              <a:t>GTO </a:t>
            </a:r>
            <a:r>
              <a:rPr lang="en-US" spc="-20" dirty="0">
                <a:solidFill>
                  <a:srgbClr val="FFFFFF"/>
                </a:solidFill>
                <a:latin typeface="Carlito"/>
                <a:cs typeface="Carlito"/>
              </a:rPr>
              <a:t>(27) </a:t>
            </a:r>
            <a:r>
              <a:rPr lang="en-US" spc="-5" dirty="0">
                <a:solidFill>
                  <a:srgbClr val="FFFFFF"/>
                </a:solidFill>
                <a:latin typeface="Carlito"/>
                <a:cs typeface="Carlito"/>
              </a:rPr>
              <a:t>has the </a:t>
            </a:r>
            <a:r>
              <a:rPr lang="en-US" spc="-20" dirty="0">
                <a:solidFill>
                  <a:srgbClr val="FFFFFF"/>
                </a:solidFill>
                <a:latin typeface="Carlito"/>
                <a:cs typeface="Carlito"/>
              </a:rPr>
              <a:t>around 50% </a:t>
            </a:r>
            <a:r>
              <a:rPr lang="en-US" spc="-15" dirty="0">
                <a:solidFill>
                  <a:srgbClr val="FFFFFF"/>
                </a:solidFill>
                <a:latin typeface="Carlito"/>
                <a:cs typeface="Carlito"/>
              </a:rPr>
              <a:t>success </a:t>
            </a:r>
            <a:r>
              <a:rPr lang="en-US" spc="-40" dirty="0">
                <a:solidFill>
                  <a:srgbClr val="FFFFFF"/>
                </a:solidFill>
                <a:latin typeface="Carlito"/>
                <a:cs typeface="Carlito"/>
              </a:rPr>
              <a:t>rate </a:t>
            </a:r>
            <a:r>
              <a:rPr lang="en-US" spc="-15" dirty="0">
                <a:solidFill>
                  <a:srgbClr val="FFFFFF"/>
                </a:solidFill>
                <a:latin typeface="Carlito"/>
                <a:cs typeface="Carlito"/>
              </a:rPr>
              <a:t>but </a:t>
            </a:r>
            <a:r>
              <a:rPr lang="en-US" spc="-20" dirty="0">
                <a:solidFill>
                  <a:srgbClr val="FFFFFF"/>
                </a:solidFill>
                <a:latin typeface="Carlito"/>
                <a:cs typeface="Carlito"/>
              </a:rPr>
              <a:t>largest</a:t>
            </a:r>
            <a:r>
              <a:rPr lang="en-US" spc="2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pc="-5" dirty="0">
                <a:solidFill>
                  <a:srgbClr val="FFFFFF"/>
                </a:solidFill>
                <a:latin typeface="Carlito"/>
                <a:cs typeface="Carlito"/>
              </a:rPr>
              <a:t>sample</a:t>
            </a:r>
            <a:endParaRPr lang="en-US" dirty="0">
              <a:latin typeface="Carlito"/>
              <a:cs typeface="Carlito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052" y="1849199"/>
            <a:ext cx="6514497" cy="2513271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67427" y="2663163"/>
            <a:ext cx="3932237" cy="3811588"/>
          </a:xfrm>
        </p:spPr>
        <p:txBody>
          <a:bodyPr/>
          <a:lstStyle/>
          <a:p>
            <a:r>
              <a:rPr lang="en-US" sz="2000" b="1" dirty="0" err="1"/>
              <a:t>SpaceX</a:t>
            </a:r>
            <a:r>
              <a:rPr lang="en-US" sz="2000" b="1" dirty="0"/>
              <a:t> started with LEO orbits which saw moderate success LEO and returned to VLEO in recent launches  </a:t>
            </a:r>
            <a:r>
              <a:rPr lang="en-US" sz="2000" b="1" dirty="0" err="1"/>
              <a:t>SpaceX</a:t>
            </a:r>
            <a:r>
              <a:rPr lang="en-US" sz="2000" b="1" dirty="0"/>
              <a:t> appears to perform better in lower orbits or Sun-synchronous orbits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</a:t>
            </a:r>
            <a:r>
              <a:rPr lang="en-US" dirty="0" err="1" smtClean="0">
                <a:solidFill>
                  <a:srgbClr val="0B49CB"/>
                </a:solidFill>
                <a:latin typeface="Abadi"/>
              </a:rPr>
              <a:t>vs.Orbit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40383" y="48708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20" dirty="0">
                <a:latin typeface="Carlito"/>
                <a:cs typeface="Carlito"/>
              </a:rPr>
              <a:t>Green indicates successful </a:t>
            </a:r>
            <a:r>
              <a:rPr lang="en-US" spc="-10" dirty="0">
                <a:latin typeface="Carlito"/>
                <a:cs typeface="Carlito"/>
              </a:rPr>
              <a:t>launch; </a:t>
            </a:r>
            <a:r>
              <a:rPr lang="en-US" spc="-15" dirty="0">
                <a:latin typeface="Carlito"/>
                <a:cs typeface="Carlito"/>
              </a:rPr>
              <a:t>Purple </a:t>
            </a:r>
            <a:r>
              <a:rPr lang="en-US" spc="-20" dirty="0">
                <a:latin typeface="Carlito"/>
                <a:cs typeface="Carlito"/>
              </a:rPr>
              <a:t>indicates unsuccessful</a:t>
            </a:r>
            <a:r>
              <a:rPr lang="en-US" spc="185" dirty="0">
                <a:latin typeface="Carlito"/>
                <a:cs typeface="Carlito"/>
              </a:rPr>
              <a:t> </a:t>
            </a:r>
            <a:r>
              <a:rPr lang="en-US" spc="-10" dirty="0">
                <a:latin typeface="Carlito"/>
                <a:cs typeface="Carlito"/>
              </a:rPr>
              <a:t>launch.</a:t>
            </a:r>
            <a:endParaRPr lang="en-US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74" y="2615624"/>
            <a:ext cx="6742247" cy="2793284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615623"/>
            <a:ext cx="3932237" cy="3811588"/>
          </a:xfrm>
        </p:spPr>
        <p:txBody>
          <a:bodyPr/>
          <a:lstStyle/>
          <a:p>
            <a:endParaRPr lang="en-US" sz="1800" b="1" dirty="0" smtClean="0"/>
          </a:p>
          <a:p>
            <a:endParaRPr lang="en-US" sz="1800" b="1" dirty="0"/>
          </a:p>
          <a:p>
            <a:r>
              <a:rPr lang="en-US" sz="1800" b="1" dirty="0" smtClean="0"/>
              <a:t>There </a:t>
            </a:r>
            <a:r>
              <a:rPr lang="en-US" sz="1800" b="1" dirty="0"/>
              <a:t>are strong correlation between ISS and Payload at the range around 2000, as well as between GTO and the range of 4000-8000.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308" y="2185262"/>
            <a:ext cx="5924303" cy="3259706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38310" y="2033964"/>
            <a:ext cx="3932237" cy="3811588"/>
          </a:xfrm>
        </p:spPr>
        <p:txBody>
          <a:bodyPr/>
          <a:lstStyle/>
          <a:p>
            <a:endParaRPr lang="en-US" sz="2000" b="1" dirty="0" smtClean="0"/>
          </a:p>
          <a:p>
            <a:endParaRPr lang="en-US" sz="2000" b="1" dirty="0"/>
          </a:p>
          <a:p>
            <a:r>
              <a:rPr lang="en-US" sz="2000" b="1" dirty="0" smtClean="0"/>
              <a:t>Launch </a:t>
            </a:r>
            <a:r>
              <a:rPr lang="en-US" sz="2000" b="1" dirty="0"/>
              <a:t>success rate has increased significantly since 2013 and has </a:t>
            </a:r>
            <a:r>
              <a:rPr lang="en-US" sz="2000" b="1" dirty="0" smtClean="0"/>
              <a:t>stabilized </a:t>
            </a:r>
            <a:r>
              <a:rPr lang="en-US" sz="2000" b="1" dirty="0"/>
              <a:t>since 2019, potentially due to advance in technology and lessons learned.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Content Placeholder 1"/>
          <p:cNvSpPr>
            <a:spLocks noGrp="1" noChangeArrowheads="1"/>
          </p:cNvSpPr>
          <p:nvPr>
            <p:ph idx="4294967295"/>
          </p:nvPr>
        </p:nvSpPr>
        <p:spPr bwMode="auto">
          <a:xfrm>
            <a:off x="986914" y="1755353"/>
            <a:ext cx="67607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sql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select DISTINCT LAUNCH_SITE from SPACEXDATASET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380" y="2781380"/>
            <a:ext cx="2557233" cy="251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Content Placeholder 1"/>
          <p:cNvSpPr>
            <a:spLocks noGrp="1" noChangeArrowheads="1"/>
          </p:cNvSpPr>
          <p:nvPr>
            <p:ph idx="4294967295"/>
          </p:nvPr>
        </p:nvSpPr>
        <p:spPr bwMode="auto">
          <a:xfrm>
            <a:off x="761946" y="1883261"/>
            <a:ext cx="105317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en-US" altLang="en-US" sz="2400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sql</a:t>
            </a: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select * from SPACEXDATASET where </a:t>
            </a:r>
            <a:r>
              <a:rPr kumimoji="0" lang="en-US" altLang="en-US" sz="2400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launch_site</a:t>
            </a: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like 'CCA%' limit 5</a:t>
            </a: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10" y="2832221"/>
            <a:ext cx="10058400" cy="276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Content Placeholder 1"/>
          <p:cNvSpPr>
            <a:spLocks noGrp="1" noChangeArrowheads="1"/>
          </p:cNvSpPr>
          <p:nvPr>
            <p:ph idx="4294967295"/>
          </p:nvPr>
        </p:nvSpPr>
        <p:spPr bwMode="auto">
          <a:xfrm>
            <a:off x="769938" y="1848343"/>
            <a:ext cx="111049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en-US" altLang="en-US" sz="1800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sql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select sum(</a:t>
            </a:r>
            <a:r>
              <a:rPr kumimoji="0" lang="en-US" altLang="en-US" sz="1800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payload_mass__kg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_) as sum from SPACEXDATASET where customer like 'NASA (CRS)'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47" y="3109952"/>
            <a:ext cx="3699725" cy="167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2436039"/>
            <a:ext cx="10671091" cy="224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7" y="2696706"/>
            <a:ext cx="10515673" cy="19509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7" y="2417736"/>
            <a:ext cx="10515673" cy="25956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8" y="2417737"/>
            <a:ext cx="9745662" cy="278969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8" y="2216258"/>
            <a:ext cx="9745662" cy="34406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7" y="2324747"/>
            <a:ext cx="10047879" cy="32546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13" y="1961621"/>
            <a:ext cx="9745662" cy="14325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049" y="3645440"/>
            <a:ext cx="4809524" cy="2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Mark all launch sites on a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11" y="1443075"/>
            <a:ext cx="10058400" cy="498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 smtClean="0"/>
              <a:t>the </a:t>
            </a:r>
            <a:r>
              <a:rPr lang="en-US" b="1" dirty="0"/>
              <a:t>success/failed launches for each site on the map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76" y="1087699"/>
            <a:ext cx="10058400" cy="51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61" y="1827634"/>
            <a:ext cx="8597900" cy="404093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the distances between a launch site to its proximities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16" y="1967960"/>
            <a:ext cx="9161905" cy="40666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Total success launches by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767" y="2015579"/>
            <a:ext cx="6971428" cy="397142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Success rate by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57" y="2225103"/>
            <a:ext cx="9704762" cy="35523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Payload vs launch 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22888" y="1642820"/>
            <a:ext cx="10104895" cy="45255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09" y="2138524"/>
            <a:ext cx="4752381" cy="25809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8772" y="470456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 models had virtually the same accuracy on the test set at 83.33% accuracy.  It should be noted that test size is small at only sample size of 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86" y="1395666"/>
            <a:ext cx="6871785" cy="462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The SVM, KNN, and Logistic Regression models are the best in terms of prediction accuracy for this dataset</a:t>
            </a:r>
            <a:r>
              <a:rPr lang="en-US" sz="2400" dirty="0" smtClean="0"/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/>
              <a:t> </a:t>
            </a:r>
            <a:r>
              <a:rPr lang="en-US" sz="2400" dirty="0"/>
              <a:t>• Low weighted payloads perform better than the heavier payloads</a:t>
            </a:r>
            <a:r>
              <a:rPr lang="en-US" sz="2400" dirty="0" smtClean="0"/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/>
              <a:t> </a:t>
            </a:r>
            <a:r>
              <a:rPr lang="en-US" sz="2400" dirty="0"/>
              <a:t>• The success rates for </a:t>
            </a:r>
            <a:r>
              <a:rPr lang="en-US" sz="2400" dirty="0" err="1"/>
              <a:t>SpaceX</a:t>
            </a:r>
            <a:r>
              <a:rPr lang="en-US" sz="2400" dirty="0"/>
              <a:t> launches is directly proportional time in years they will eventually perfect the launches</a:t>
            </a:r>
            <a:r>
              <a:rPr lang="en-US" sz="2400" dirty="0" smtClean="0"/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/>
              <a:t> </a:t>
            </a:r>
            <a:r>
              <a:rPr lang="en-US" sz="2400" dirty="0"/>
              <a:t>• KSC LC 39A had the most successful launches from all the sites. </a:t>
            </a: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/>
              <a:t>• </a:t>
            </a:r>
            <a:r>
              <a:rPr lang="en-US" sz="2400" dirty="0"/>
              <a:t>Orbit GEO,HEO,SSO,ES L1 has the best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lang="en-US" sz="2400" u="heavy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repository</a:t>
            </a:r>
            <a:r>
              <a:rPr lang="en-US" sz="2400" u="heavy" spc="-4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u="heavy" spc="-1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Carlito"/>
                <a:cs typeface="Carlito"/>
              </a:rPr>
              <a:t>https://github.com/yasserelwany/IBM_Data_Science_Professional_Certificat-ion/tree/main/10.Applied_Data_Science_Capstone</a:t>
            </a:r>
            <a:endParaRPr lang="en-US" sz="20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Special </a:t>
            </a:r>
            <a:r>
              <a:rPr lang="en-US" sz="2400" u="heavy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Thanks </a:t>
            </a:r>
            <a:r>
              <a:rPr lang="en-US"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to </a:t>
            </a: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All </a:t>
            </a:r>
            <a:r>
              <a:rPr lang="en-US"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u="heavy" spc="-20" dirty="0">
                <a:solidFill>
                  <a:srgbClr val="800080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4"/>
              </a:rPr>
              <a:t>https://www.coursera.org/professional-certificates/ibm-data-science?#instructors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u="sng" spc="-340" dirty="0"/>
              <a:t>Data </a:t>
            </a:r>
            <a:r>
              <a:rPr lang="en-US" b="1" u="sng" spc="-235" dirty="0"/>
              <a:t>Collection</a:t>
            </a:r>
            <a:r>
              <a:rPr lang="en-US" b="1" u="sng" spc="-505" dirty="0"/>
              <a:t> </a:t>
            </a:r>
            <a:r>
              <a:rPr lang="en-US" b="1" u="sng" spc="-275" dirty="0"/>
              <a:t>Overview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2373"/>
            <a:ext cx="10515600" cy="5014590"/>
          </a:xfrm>
        </p:spPr>
        <p:txBody>
          <a:bodyPr/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US" spc="-2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Data </a:t>
            </a: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collection </a:t>
            </a:r>
            <a:r>
              <a:rPr lang="en-US" spc="-2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process </a:t>
            </a:r>
            <a:r>
              <a:rPr lang="en-US" spc="-2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involved </a:t>
            </a:r>
            <a:r>
              <a:rPr lang="en-US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a </a:t>
            </a:r>
            <a:r>
              <a:rPr lang="en-US" spc="-1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combination </a:t>
            </a: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of </a:t>
            </a:r>
            <a:r>
              <a:rPr lang="en-US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API </a:t>
            </a:r>
            <a:r>
              <a:rPr lang="en-US" spc="-2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requests from </a:t>
            </a:r>
            <a:r>
              <a:rPr lang="en-US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Space X </a:t>
            </a: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public </a:t>
            </a:r>
            <a:r>
              <a:rPr lang="en-US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API and </a:t>
            </a: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web  scraping </a:t>
            </a:r>
            <a:r>
              <a:rPr lang="en-US" spc="-2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data </a:t>
            </a:r>
            <a:r>
              <a:rPr lang="en-US" spc="-2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from </a:t>
            </a:r>
            <a:r>
              <a:rPr lang="en-US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a </a:t>
            </a: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table in </a:t>
            </a:r>
            <a:r>
              <a:rPr lang="en-US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Space </a:t>
            </a:r>
            <a:r>
              <a:rPr lang="en-US" spc="-7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X’s </a:t>
            </a:r>
            <a:r>
              <a:rPr lang="en-US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Wikipedia</a:t>
            </a:r>
            <a:r>
              <a:rPr lang="en-US" spc="-10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 </a:t>
            </a:r>
            <a:r>
              <a:rPr lang="en-US" spc="-4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entry.</a:t>
            </a:r>
            <a:endParaRPr lang="en-US" dirty="0">
              <a:latin typeface="Book Antiqua" panose="02040602050305030304" pitchFamily="18" charset="0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The </a:t>
            </a:r>
            <a:r>
              <a:rPr lang="en-US" spc="-2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next </a:t>
            </a: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slide will show </a:t>
            </a:r>
            <a:r>
              <a:rPr lang="en-US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the </a:t>
            </a: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flowchart of </a:t>
            </a:r>
            <a:r>
              <a:rPr lang="en-US" spc="-2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data </a:t>
            </a: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collection </a:t>
            </a:r>
            <a:r>
              <a:rPr lang="en-US" spc="-2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from </a:t>
            </a:r>
            <a:r>
              <a:rPr lang="en-US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API and the </a:t>
            </a: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one </a:t>
            </a:r>
            <a:r>
              <a:rPr lang="en-US" spc="-2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after </a:t>
            </a: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will show  </a:t>
            </a:r>
            <a:r>
              <a:rPr lang="en-US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the </a:t>
            </a: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flowchart of </a:t>
            </a:r>
            <a:r>
              <a:rPr lang="en-US" spc="-2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data </a:t>
            </a: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collection </a:t>
            </a:r>
            <a:r>
              <a:rPr lang="en-US" spc="-2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from</a:t>
            </a:r>
            <a:r>
              <a:rPr lang="en-US" spc="-11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 </a:t>
            </a:r>
            <a:r>
              <a:rPr lang="en-US" spc="-10" dirty="0" err="1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webscraping</a:t>
            </a:r>
            <a:r>
              <a:rPr lang="en-US" spc="-1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.</a:t>
            </a:r>
            <a:endParaRPr lang="en-US" dirty="0">
              <a:latin typeface="Book Antiqua" panose="02040602050305030304" pitchFamily="18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lang="en-US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ook Antiqua" panose="02040602050305030304" pitchFamily="18" charset="0"/>
                <a:cs typeface="Carlito"/>
              </a:rPr>
              <a:t>Space X API </a:t>
            </a:r>
            <a:r>
              <a:rPr lang="en-US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ook Antiqua" panose="02040602050305030304" pitchFamily="18" charset="0"/>
                <a:cs typeface="Carlito"/>
              </a:rPr>
              <a:t>Data</a:t>
            </a:r>
            <a:r>
              <a:rPr lang="en-US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ook Antiqua" panose="02040602050305030304" pitchFamily="18" charset="0"/>
                <a:cs typeface="Carlito"/>
              </a:rPr>
              <a:t> </a:t>
            </a:r>
            <a:r>
              <a:rPr lang="en-US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ook Antiqua" panose="02040602050305030304" pitchFamily="18" charset="0"/>
                <a:cs typeface="Carlito"/>
              </a:rPr>
              <a:t>Columns:</a:t>
            </a:r>
            <a:endParaRPr lang="en-US" dirty="0">
              <a:latin typeface="Book Antiqua" panose="02040602050305030304" pitchFamily="18" charset="0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US" spc="-30" dirty="0" err="1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FlightNumber</a:t>
            </a:r>
            <a:r>
              <a:rPr lang="en-US" spc="-3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, </a:t>
            </a:r>
            <a:r>
              <a:rPr lang="en-US" spc="-2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Date, </a:t>
            </a:r>
            <a:r>
              <a:rPr lang="en-US" spc="-25" dirty="0" err="1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BoosterVersion</a:t>
            </a:r>
            <a:r>
              <a:rPr lang="en-US" spc="-2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, </a:t>
            </a:r>
            <a:r>
              <a:rPr lang="en-US" spc="-20" dirty="0" err="1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PayloadMass</a:t>
            </a:r>
            <a:r>
              <a:rPr lang="en-US" spc="-2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, </a:t>
            </a: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Orbit, </a:t>
            </a:r>
            <a:r>
              <a:rPr lang="en-US" spc="-5" dirty="0" err="1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LaunchSite</a:t>
            </a: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, </a:t>
            </a:r>
            <a:r>
              <a:rPr lang="en-US" spc="-1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Outcome, </a:t>
            </a: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Flights,</a:t>
            </a:r>
            <a:r>
              <a:rPr lang="en-US" spc="5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GridFins</a:t>
            </a:r>
            <a:r>
              <a:rPr lang="en-US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,</a:t>
            </a:r>
            <a:endParaRPr lang="en-US" dirty="0">
              <a:latin typeface="Book Antiqua" panose="02040602050305030304" pitchFamily="18" charset="0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Reused, Legs, </a:t>
            </a:r>
            <a:r>
              <a:rPr lang="en-US" spc="-10" dirty="0" err="1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LandingPad</a:t>
            </a:r>
            <a:r>
              <a:rPr lang="en-US" spc="-1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, </a:t>
            </a:r>
            <a:r>
              <a:rPr lang="en-US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Block, </a:t>
            </a:r>
            <a:r>
              <a:rPr lang="en-US" spc="-10" dirty="0" err="1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ReusedCount</a:t>
            </a:r>
            <a:r>
              <a:rPr lang="en-US" spc="-1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, </a:t>
            </a: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Serial, Longitude,</a:t>
            </a:r>
            <a:r>
              <a:rPr lang="en-US" spc="-229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Latitude</a:t>
            </a:r>
            <a:endParaRPr lang="en-US" dirty="0">
              <a:latin typeface="Book Antiqua" panose="02040602050305030304" pitchFamily="18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en-US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ook Antiqua" panose="02040602050305030304" pitchFamily="18" charset="0"/>
                <a:cs typeface="Carlito"/>
              </a:rPr>
              <a:t>Wikipedia </a:t>
            </a:r>
            <a:r>
              <a:rPr lang="en-US" u="heavy" spc="-25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ook Antiqua" panose="02040602050305030304" pitchFamily="18" charset="0"/>
                <a:cs typeface="Carlito"/>
              </a:rPr>
              <a:t>Webscrape</a:t>
            </a:r>
            <a:r>
              <a:rPr lang="en-US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ook Antiqua" panose="02040602050305030304" pitchFamily="18" charset="0"/>
                <a:cs typeface="Carlito"/>
              </a:rPr>
              <a:t> Data</a:t>
            </a:r>
            <a:r>
              <a:rPr lang="en-US" u="heavy" spc="-1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ook Antiqua" panose="02040602050305030304" pitchFamily="18" charset="0"/>
                <a:cs typeface="Carlito"/>
              </a:rPr>
              <a:t> </a:t>
            </a:r>
            <a:r>
              <a:rPr lang="en-US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ook Antiqua" panose="02040602050305030304" pitchFamily="18" charset="0"/>
                <a:cs typeface="Carlito"/>
              </a:rPr>
              <a:t>Columns:</a:t>
            </a:r>
            <a:endParaRPr lang="en-US" dirty="0">
              <a:latin typeface="Book Antiqua" panose="02040602050305030304" pitchFamily="18" charset="0"/>
              <a:cs typeface="Carlito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lang="en-US" spc="-1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Flight </a:t>
            </a:r>
            <a:r>
              <a:rPr lang="en-US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No., </a:t>
            </a: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Launch </a:t>
            </a:r>
            <a:r>
              <a:rPr lang="en-US" spc="-2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site, </a:t>
            </a:r>
            <a:r>
              <a:rPr lang="en-US" spc="-2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Payload, </a:t>
            </a:r>
            <a:r>
              <a:rPr lang="en-US" spc="-20" dirty="0" err="1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PayloadMass</a:t>
            </a:r>
            <a:r>
              <a:rPr lang="en-US" spc="-2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, </a:t>
            </a: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Orbit, </a:t>
            </a:r>
            <a:r>
              <a:rPr lang="en-US" spc="-6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Customer, </a:t>
            </a: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Launch </a:t>
            </a:r>
            <a:r>
              <a:rPr lang="en-US" spc="-1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outcome, </a:t>
            </a:r>
            <a:r>
              <a:rPr lang="en-US" spc="-4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Version  </a:t>
            </a:r>
            <a:r>
              <a:rPr lang="en-US" spc="-6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Booster, </a:t>
            </a:r>
            <a:r>
              <a:rPr lang="en-US" spc="-2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Booster </a:t>
            </a:r>
            <a:r>
              <a:rPr lang="en-US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landing, </a:t>
            </a:r>
            <a:r>
              <a:rPr lang="en-US" spc="-2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Date,</a:t>
            </a:r>
            <a:r>
              <a:rPr lang="en-US" spc="40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Book Antiqua" panose="02040602050305030304" pitchFamily="18" charset="0"/>
                <a:cs typeface="Carlito"/>
              </a:rPr>
              <a:t>Time</a:t>
            </a:r>
            <a:endParaRPr lang="en-US" dirty="0">
              <a:latin typeface="Book Antiqua" panose="02040602050305030304" pitchFamily="18" charset="0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50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u="sng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https://github.com/yasserelwany/IBM_Data_Science_Professional_Certificat-ion/blob/main/10.Applied_Data_Science_Capstone/week1/jupyter-labs-spacex-data-collection-api%20.ipynb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object 6"/>
          <p:cNvSpPr/>
          <p:nvPr/>
        </p:nvSpPr>
        <p:spPr>
          <a:xfrm>
            <a:off x="5772793" y="2215119"/>
            <a:ext cx="237744" cy="138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7"/>
          <p:cNvGrpSpPr/>
          <p:nvPr/>
        </p:nvGrpSpPr>
        <p:grpSpPr>
          <a:xfrm>
            <a:off x="5492376" y="1939276"/>
            <a:ext cx="1851660" cy="1607820"/>
            <a:chOff x="4782311" y="1478280"/>
            <a:chExt cx="1851660" cy="1607820"/>
          </a:xfrm>
        </p:grpSpPr>
        <p:sp>
          <p:nvSpPr>
            <p:cNvPr id="9" name="object 8"/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/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/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/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2"/>
          <p:cNvSpPr txBox="1"/>
          <p:nvPr/>
        </p:nvSpPr>
        <p:spPr>
          <a:xfrm>
            <a:off x="5725930" y="2227057"/>
            <a:ext cx="132715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X  APIs)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14" name="object 13"/>
          <p:cNvGrpSpPr/>
          <p:nvPr/>
        </p:nvGrpSpPr>
        <p:grpSpPr>
          <a:xfrm>
            <a:off x="5492376" y="3268203"/>
            <a:ext cx="1851660" cy="1666239"/>
            <a:chOff x="4782311" y="2807207"/>
            <a:chExt cx="1851660" cy="1666239"/>
          </a:xfrm>
        </p:grpSpPr>
        <p:sp>
          <p:nvSpPr>
            <p:cNvPr id="15" name="object 14"/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/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/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/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/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9"/>
          <p:cNvSpPr txBox="1"/>
          <p:nvPr/>
        </p:nvSpPr>
        <p:spPr>
          <a:xfrm>
            <a:off x="5725930" y="3347579"/>
            <a:ext cx="1332865" cy="882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.JSON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+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Lists(Launch</a:t>
            </a:r>
            <a:r>
              <a:rPr sz="15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Site,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Version,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Data)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21" name="object 20"/>
          <p:cNvGrpSpPr/>
          <p:nvPr/>
        </p:nvGrpSpPr>
        <p:grpSpPr>
          <a:xfrm>
            <a:off x="5492376" y="4598655"/>
            <a:ext cx="2790825" cy="1141730"/>
            <a:chOff x="4782311" y="4137659"/>
            <a:chExt cx="2790825" cy="1141730"/>
          </a:xfrm>
        </p:grpSpPr>
        <p:sp>
          <p:nvSpPr>
            <p:cNvPr id="22" name="object 21"/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/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/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/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/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6"/>
          <p:cNvSpPr txBox="1"/>
          <p:nvPr/>
        </p:nvSpPr>
        <p:spPr>
          <a:xfrm>
            <a:off x="5687830" y="4781916"/>
            <a:ext cx="1403985" cy="6648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28" name="object 27"/>
          <p:cNvGrpSpPr/>
          <p:nvPr/>
        </p:nvGrpSpPr>
        <p:grpSpPr>
          <a:xfrm>
            <a:off x="7850005" y="3534903"/>
            <a:ext cx="1859280" cy="2205355"/>
            <a:chOff x="7139940" y="3073907"/>
            <a:chExt cx="1859280" cy="2205355"/>
          </a:xfrm>
        </p:grpSpPr>
        <p:sp>
          <p:nvSpPr>
            <p:cNvPr id="29" name="object 28"/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/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/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/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/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3"/>
          <p:cNvSpPr txBox="1"/>
          <p:nvPr/>
        </p:nvSpPr>
        <p:spPr>
          <a:xfrm>
            <a:off x="8010786" y="4886438"/>
            <a:ext cx="148399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relevant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35" name="object 34"/>
          <p:cNvGrpSpPr/>
          <p:nvPr/>
        </p:nvGrpSpPr>
        <p:grpSpPr>
          <a:xfrm>
            <a:off x="7850005" y="2205975"/>
            <a:ext cx="1868805" cy="2205355"/>
            <a:chOff x="7139940" y="1744979"/>
            <a:chExt cx="1868805" cy="2205355"/>
          </a:xfrm>
        </p:grpSpPr>
        <p:sp>
          <p:nvSpPr>
            <p:cNvPr id="36" name="object 35"/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/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7"/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8"/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/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0"/>
          <p:cNvSpPr txBox="1"/>
          <p:nvPr/>
        </p:nvSpPr>
        <p:spPr>
          <a:xfrm>
            <a:off x="8001643" y="3557001"/>
            <a:ext cx="149288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2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42" name="object 41"/>
          <p:cNvGrpSpPr/>
          <p:nvPr/>
        </p:nvGrpSpPr>
        <p:grpSpPr>
          <a:xfrm>
            <a:off x="7850005" y="1939276"/>
            <a:ext cx="2790825" cy="1143000"/>
            <a:chOff x="7139940" y="1478280"/>
            <a:chExt cx="2790825" cy="1143000"/>
          </a:xfrm>
        </p:grpSpPr>
        <p:sp>
          <p:nvSpPr>
            <p:cNvPr id="43" name="object 42"/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3"/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4"/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5"/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/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7"/>
          <p:cNvSpPr txBox="1">
            <a:spLocks/>
          </p:cNvSpPr>
          <p:nvPr/>
        </p:nvSpPr>
        <p:spPr>
          <a:xfrm>
            <a:off x="8064126" y="2121901"/>
            <a:ext cx="1373505" cy="6731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spc="-5" dirty="0" smtClean="0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lang="en-US" sz="1500" spc="-10" dirty="0" smtClean="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lang="en-US" sz="1500" spc="-204" dirty="0" smtClean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1500" spc="-5" dirty="0" smtClean="0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lang="en-US" sz="1500" dirty="0" smtClean="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lang="en-US" sz="1500" spc="-20" dirty="0" smtClean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lang="en-US" sz="1500" dirty="0" smtClean="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lang="en-US" sz="1500" dirty="0">
              <a:latin typeface="Carlito"/>
              <a:cs typeface="Carlito"/>
            </a:endParaRPr>
          </a:p>
        </p:txBody>
      </p:sp>
      <p:grpSp>
        <p:nvGrpSpPr>
          <p:cNvPr id="49" name="object 48"/>
          <p:cNvGrpSpPr/>
          <p:nvPr/>
        </p:nvGrpSpPr>
        <p:grpSpPr>
          <a:xfrm>
            <a:off x="10206108" y="1939276"/>
            <a:ext cx="1894839" cy="1143000"/>
            <a:chOff x="9496043" y="1478280"/>
            <a:chExt cx="1894839" cy="1143000"/>
          </a:xfrm>
        </p:grpSpPr>
        <p:sp>
          <p:nvSpPr>
            <p:cNvPr id="50" name="object 49"/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0"/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1"/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2"/>
          <p:cNvSpPr txBox="1"/>
          <p:nvPr/>
        </p:nvSpPr>
        <p:spPr>
          <a:xfrm>
            <a:off x="10350381" y="2121901"/>
            <a:ext cx="153924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5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f80a141d-92ca-4d3d-9308-f7e7b1d44ce8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8721</TotalTime>
  <Words>1161</Words>
  <Application>Microsoft Office PowerPoint</Application>
  <PresentationFormat>Widescreen</PresentationFormat>
  <Paragraphs>238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Abadi</vt:lpstr>
      <vt:lpstr>Arial</vt:lpstr>
      <vt:lpstr>Arial Unicode MS</vt:lpstr>
      <vt:lpstr>Book Antiqua</vt:lpstr>
      <vt:lpstr>Calibri</vt:lpstr>
      <vt:lpstr>Calibri Light</vt:lpstr>
      <vt:lpstr>Carlito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 Overview</vt:lpstr>
      <vt:lpstr>PowerPoint Presentation</vt:lpstr>
      <vt:lpstr>PowerPoint Presentation</vt:lpstr>
      <vt:lpstr>  </vt:lpstr>
      <vt:lpstr>GitHub url:</vt:lpstr>
      <vt:lpstr>PowerPoint Presentation</vt:lpstr>
      <vt:lpstr>       </vt:lpstr>
      <vt:lpstr>     </vt:lpstr>
      <vt:lpstr>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yasser elwany</cp:lastModifiedBy>
  <cp:revision>227</cp:revision>
  <dcterms:created xsi:type="dcterms:W3CDTF">2021-04-29T18:58:34Z</dcterms:created>
  <dcterms:modified xsi:type="dcterms:W3CDTF">2022-02-01T21:11:18Z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